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5" d="100"/>
          <a:sy n="75" d="100"/>
        </p:scale>
        <p:origin x="49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2E852DE-FB15-4835-86AD-D8527FF25B8B}"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7680399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E852DE-FB15-4835-86AD-D8527FF25B8B}"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32627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E852DE-FB15-4835-86AD-D8527FF25B8B}"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2734849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E852DE-FB15-4835-86AD-D8527FF25B8B}"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850879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E852DE-FB15-4835-86AD-D8527FF25B8B}"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1362017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2E852DE-FB15-4835-86AD-D8527FF25B8B}" type="datetimeFigureOut">
              <a:rPr lang="en-US" smtClean="0"/>
              <a:t>8/2/2021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4139684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2E852DE-FB15-4835-86AD-D8527FF25B8B}" type="datetimeFigureOut">
              <a:rPr lang="en-US" smtClean="0"/>
              <a:t>8/2/2021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614543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E852DE-FB15-4835-86AD-D8527FF25B8B}"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408681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E852DE-FB15-4835-86AD-D8527FF25B8B}"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3494259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2E852DE-FB15-4835-86AD-D8527FF25B8B}"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2210208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E852DE-FB15-4835-86AD-D8527FF25B8B}"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1416436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E852DE-FB15-4835-86AD-D8527FF25B8B}"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567957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2E852DE-FB15-4835-86AD-D8527FF25B8B}" type="datetimeFigureOut">
              <a:rPr lang="en-US" smtClean="0"/>
              <a:t>8/2/2021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4092110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2E852DE-FB15-4835-86AD-D8527FF25B8B}" type="datetimeFigureOut">
              <a:rPr lang="en-US" smtClean="0"/>
              <a:t>8/2/2021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2388661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2E852DE-FB15-4835-86AD-D8527FF25B8B}" type="datetimeFigureOut">
              <a:rPr lang="en-US" smtClean="0"/>
              <a:t>8/2/2021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1559003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2E852DE-FB15-4835-86AD-D8527FF25B8B}" type="datetimeFigureOut">
              <a:rPr lang="en-US" smtClean="0"/>
              <a:t>8/2/2021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1805609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E852DE-FB15-4835-86AD-D8527FF25B8B}"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445130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2E852DE-FB15-4835-86AD-D8527FF25B8B}" type="datetimeFigureOut">
              <a:rPr lang="en-US" smtClean="0"/>
              <a:t>8/2/2021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C880163-9992-4F80-91D2-9DFA3CB8D5CF}" type="slidenum">
              <a:rPr lang="en-US" smtClean="0"/>
              <a:t>‹#›</a:t>
            </a:fld>
            <a:endParaRPr lang="en-US"/>
          </a:p>
        </p:txBody>
      </p:sp>
    </p:spTree>
    <p:extLst>
      <p:ext uri="{BB962C8B-B14F-4D97-AF65-F5344CB8AC3E}">
        <p14:creationId xmlns:p14="http://schemas.microsoft.com/office/powerpoint/2010/main" val="53054859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bstrategyhub.com/marriott-vision-mission-core-values-2019-a-completeanalysis/#:~:text=%E2%80%9CTo%20be%20the%20World's%20Favorite%20Travel%20Company.%E2%80%9D&amp;text=The%20goal%20of%20the%20company,the%20masses%20throughout%20the%20world"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266700"/>
            <a:ext cx="8946541" cy="5981699"/>
          </a:xfrm>
        </p:spPr>
        <p:txBody>
          <a:bodyPr/>
          <a:lstStyle/>
          <a:p>
            <a:pPr marL="0" marR="0" indent="0" algn="ctr">
              <a:lnSpc>
                <a:spcPct val="200000"/>
              </a:lnSpc>
              <a:spcBef>
                <a:spcPts val="0"/>
              </a:spcBef>
              <a:spcAft>
                <a:spcPts val="800"/>
              </a:spcAft>
              <a:buNone/>
            </a:pPr>
            <a:endParaRPr lang="en-US" b="1" dirty="0" smtClean="0">
              <a:latin typeface="Times New Roman" panose="02020603050405020304" pitchFamily="18" charset="0"/>
              <a:ea typeface="Calibri" panose="020F0502020204030204" pitchFamily="34" charset="0"/>
              <a:cs typeface="Times New Roman" panose="02020603050405020304" pitchFamily="18" charset="0"/>
            </a:endParaRPr>
          </a:p>
          <a:p>
            <a:pPr marL="0" marR="0" indent="0" algn="ctr">
              <a:lnSpc>
                <a:spcPct val="200000"/>
              </a:lnSpc>
              <a:spcBef>
                <a:spcPts val="0"/>
              </a:spcBef>
              <a:spcAft>
                <a:spcPts val="800"/>
              </a:spcAft>
              <a:buNone/>
            </a:pPr>
            <a:endParaRPr lang="en-US" b="1" dirty="0" smtClean="0">
              <a:latin typeface="Times New Roman" panose="02020603050405020304" pitchFamily="18" charset="0"/>
              <a:ea typeface="Calibri" panose="020F0502020204030204" pitchFamily="34" charset="0"/>
              <a:cs typeface="Times New Roman" panose="02020603050405020304" pitchFamily="18" charset="0"/>
            </a:endParaRPr>
          </a:p>
          <a:p>
            <a:pPr marL="0" marR="0" indent="0" algn="ctr">
              <a:lnSpc>
                <a:spcPct val="200000"/>
              </a:lnSpc>
              <a:spcBef>
                <a:spcPts val="0"/>
              </a:spcBef>
              <a:spcAft>
                <a:spcPts val="800"/>
              </a:spcAft>
              <a:buNone/>
            </a:pPr>
            <a:r>
              <a:rPr lang="en-US" b="1" dirty="0">
                <a:latin typeface="Times New Roman" panose="02020603050405020304" pitchFamily="18" charset="0"/>
                <a:ea typeface="Calibri" panose="020F0502020204030204" pitchFamily="34" charset="0"/>
                <a:cs typeface="Times New Roman" panose="02020603050405020304" pitchFamily="18" charset="0"/>
              </a:rPr>
              <a:t>Marriott </a:t>
            </a:r>
            <a:r>
              <a:rPr lang="en-US" b="1" dirty="0" smtClean="0">
                <a:latin typeface="Times New Roman" panose="02020603050405020304" pitchFamily="18" charset="0"/>
                <a:ea typeface="Calibri" panose="020F0502020204030204" pitchFamily="34" charset="0"/>
                <a:cs typeface="Times New Roman" panose="02020603050405020304" pitchFamily="18" charset="0"/>
              </a:rPr>
              <a:t>International</a:t>
            </a:r>
          </a:p>
          <a:p>
            <a:pPr marL="0" marR="0" indent="0" algn="ctr">
              <a:lnSpc>
                <a:spcPct val="200000"/>
              </a:lnSpc>
              <a:spcBef>
                <a:spcPts val="0"/>
              </a:spcBef>
              <a:spcAft>
                <a:spcPts val="800"/>
              </a:spcAft>
              <a:buNone/>
            </a:pPr>
            <a:r>
              <a:rPr lang="en-US" b="1" dirty="0" smtClean="0">
                <a:latin typeface="Times New Roman" panose="02020603050405020304" pitchFamily="18" charset="0"/>
                <a:ea typeface="Calibri" panose="020F0502020204030204" pitchFamily="34" charset="0"/>
                <a:cs typeface="Times New Roman" panose="02020603050405020304" pitchFamily="18" charset="0"/>
              </a:rPr>
              <a:t>Institutional </a:t>
            </a:r>
            <a:r>
              <a:rPr lang="en-US" b="1" dirty="0">
                <a:latin typeface="Times New Roman" panose="02020603050405020304" pitchFamily="18" charset="0"/>
                <a:ea typeface="Calibri" panose="020F0502020204030204" pitchFamily="34" charset="0"/>
                <a:cs typeface="Times New Roman" panose="02020603050405020304" pitchFamily="18" charset="0"/>
              </a:rPr>
              <a:t>Affiliation</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200000"/>
              </a:lnSpc>
              <a:spcBef>
                <a:spcPts val="0"/>
              </a:spcBef>
              <a:spcAft>
                <a:spcPts val="800"/>
              </a:spcAft>
              <a:buNone/>
            </a:pPr>
            <a:r>
              <a:rPr lang="en-US" b="1" dirty="0">
                <a:latin typeface="Times New Roman" panose="02020603050405020304" pitchFamily="18" charset="0"/>
                <a:ea typeface="Calibri" panose="020F0502020204030204" pitchFamily="34" charset="0"/>
                <a:cs typeface="Times New Roman" panose="02020603050405020304" pitchFamily="18" charset="0"/>
              </a:rPr>
              <a:t>Name</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200000"/>
              </a:lnSpc>
              <a:spcBef>
                <a:spcPts val="0"/>
              </a:spcBef>
              <a:spcAft>
                <a:spcPts val="800"/>
              </a:spcAft>
              <a:buNone/>
            </a:pPr>
            <a:r>
              <a:rPr lang="en-US" b="1" dirty="0">
                <a:latin typeface="Times New Roman" panose="02020603050405020304" pitchFamily="18" charset="0"/>
                <a:ea typeface="Calibri" panose="020F0502020204030204" pitchFamily="34" charset="0"/>
                <a:cs typeface="Times New Roman" panose="02020603050405020304" pitchFamily="18" charset="0"/>
              </a:rPr>
              <a:t>Date</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67283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br>
              <a:rPr lang="en-US" dirty="0"/>
            </a:br>
            <a:endParaRPr lang="en-US" dirty="0"/>
          </a:p>
        </p:txBody>
      </p:sp>
      <p:sp>
        <p:nvSpPr>
          <p:cNvPr id="3" name="Content Placeholder 2"/>
          <p:cNvSpPr>
            <a:spLocks noGrp="1"/>
          </p:cNvSpPr>
          <p:nvPr>
            <p:ph idx="1"/>
          </p:nvPr>
        </p:nvSpPr>
        <p:spPr>
          <a:xfrm>
            <a:off x="1104293" y="1760818"/>
            <a:ext cx="8946541" cy="4462182"/>
          </a:xfrm>
        </p:spPr>
        <p:txBody>
          <a:bodyPr>
            <a:normAutofit/>
          </a:bodyPr>
          <a:lstStyle/>
          <a:p>
            <a:pPr marL="457200" marR="0" indent="-457200">
              <a:lnSpc>
                <a:spcPct val="200000"/>
              </a:lnSpc>
              <a:spcBef>
                <a:spcPts val="0"/>
              </a:spcBef>
              <a:spcAft>
                <a:spcPts val="800"/>
              </a:spcAft>
            </a:pPr>
            <a:r>
              <a:rPr lang="en-US" dirty="0" err="1" smtClean="0">
                <a:latin typeface="Times New Roman" panose="02020603050405020304" pitchFamily="18" charset="0"/>
                <a:ea typeface="Calibri" panose="020F0502020204030204" pitchFamily="34" charset="0"/>
                <a:cs typeface="Times New Roman" panose="02020603050405020304" pitchFamily="18" charset="0"/>
              </a:rPr>
              <a:t>Mazen</a:t>
            </a:r>
            <a:r>
              <a:rPr lang="en-US" dirty="0" smtClean="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Alomari</a:t>
            </a:r>
            <a:r>
              <a:rPr lang="en-US" dirty="0">
                <a:latin typeface="Times New Roman" panose="02020603050405020304" pitchFamily="18" charset="0"/>
                <a:ea typeface="Calibri" panose="020F0502020204030204" pitchFamily="34" charset="0"/>
                <a:cs typeface="Times New Roman" panose="02020603050405020304" pitchFamily="18" charset="0"/>
              </a:rPr>
              <a:t>, A. F. A. Z. (2017). The role of internal customer in improving the quality of hotel services in Jordan: A case study of the Marriott International Hotel in Amman. </a:t>
            </a:r>
            <a:r>
              <a:rPr lang="en-US" i="1" dirty="0">
                <a:latin typeface="Times New Roman" panose="02020603050405020304" pitchFamily="18" charset="0"/>
                <a:ea typeface="Calibri" panose="020F0502020204030204" pitchFamily="34" charset="0"/>
                <a:cs typeface="Times New Roman" panose="02020603050405020304" pitchFamily="18" charset="0"/>
              </a:rPr>
              <a:t>International Journal of Marketing Studies</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i="1" dirty="0">
                <a:latin typeface="Times New Roman" panose="02020603050405020304" pitchFamily="18" charset="0"/>
                <a:ea typeface="Calibri" panose="020F0502020204030204" pitchFamily="34" charset="0"/>
                <a:cs typeface="Times New Roman" panose="02020603050405020304" pitchFamily="18" charset="0"/>
              </a:rPr>
              <a:t>9</a:t>
            </a:r>
            <a:r>
              <a:rPr lang="en-US" dirty="0">
                <a:latin typeface="Times New Roman" panose="02020603050405020304" pitchFamily="18" charset="0"/>
                <a:ea typeface="Calibri" panose="020F0502020204030204" pitchFamily="34" charset="0"/>
                <a:cs typeface="Times New Roman" panose="02020603050405020304" pitchFamily="18" charset="0"/>
              </a:rPr>
              <a:t>(6).</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Times New Roman" panose="02020603050405020304" pitchFamily="18" charset="0"/>
                <a:ea typeface="Calibri" panose="020F0502020204030204" pitchFamily="34" charset="0"/>
              </a:rPr>
              <a:t>Business Strategy Hub (2021)   Marriott: Vision | Mission | Core Values | 2021 (A Complete Analysis) retrieved from </a:t>
            </a:r>
            <a:r>
              <a:rPr lang="en-US"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2"/>
              </a:rPr>
              <a:t>https://bstrategyhub.com/marriott-vision-mission-core-values-2019-a-completeanalysis/#:~:text=%E2%80%9CTo%20be%20the%20World's%20Favorite%20Travel%20Company.%E2%80%9D&amp;text=The%20goal%20of%20the%20company,the%20masses%20throughout%20the%20world</a:t>
            </a:r>
            <a:endParaRPr lang="en-US" dirty="0"/>
          </a:p>
        </p:txBody>
      </p:sp>
    </p:spTree>
    <p:extLst>
      <p:ext uri="{BB962C8B-B14F-4D97-AF65-F5344CB8AC3E}">
        <p14:creationId xmlns:p14="http://schemas.microsoft.com/office/powerpoint/2010/main" val="4032468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220" y="0"/>
            <a:ext cx="9404723" cy="1320800"/>
          </a:xfrm>
        </p:spPr>
        <p:txBody>
          <a:bodyPr/>
          <a:lstStyle/>
          <a:p>
            <a:pPr marL="0" marR="0" algn="ctr">
              <a:lnSpc>
                <a:spcPct val="200000"/>
              </a:lnSpc>
              <a:spcBef>
                <a:spcPts val="0"/>
              </a:spcBef>
              <a:spcAft>
                <a:spcPts val="800"/>
              </a:spcAft>
            </a:pPr>
            <a:r>
              <a:rPr lang="en-US" sz="4400" b="1" dirty="0">
                <a:latin typeface="Times New Roman" panose="02020603050405020304" pitchFamily="18" charset="0"/>
                <a:ea typeface="Calibri" panose="020F0502020204030204" pitchFamily="34" charset="0"/>
                <a:cs typeface="Times New Roman" panose="02020603050405020304" pitchFamily="18" charset="0"/>
              </a:rPr>
              <a:t>Marriott International</a:t>
            </a:r>
            <a:r>
              <a:rPr lang="en-US" sz="4000" dirty="0">
                <a:latin typeface="Calibri" panose="020F0502020204030204" pitchFamily="34" charset="0"/>
                <a:ea typeface="Calibri" panose="020F0502020204030204" pitchFamily="34" charset="0"/>
                <a:cs typeface="Times New Roman" panose="02020603050405020304" pitchFamily="18" charset="0"/>
              </a:rPr>
              <a:t/>
            </a:r>
            <a:br>
              <a:rPr lang="en-US" sz="40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p:cNvSpPr>
            <a:spLocks noGrp="1"/>
          </p:cNvSpPr>
          <p:nvPr>
            <p:ph idx="1"/>
          </p:nvPr>
        </p:nvSpPr>
        <p:spPr>
          <a:xfrm>
            <a:off x="1103310" y="1637348"/>
            <a:ext cx="9323390" cy="4687252"/>
          </a:xfrm>
        </p:spPr>
        <p:txBody>
          <a:bodyPr>
            <a:normAutofit fontScale="70000" lnSpcReduction="20000"/>
          </a:bodyPr>
          <a:lstStyle/>
          <a:p>
            <a:pPr marL="0" marR="0" indent="457200">
              <a:lnSpc>
                <a:spcPct val="200000"/>
              </a:lnSpc>
              <a:spcBef>
                <a:spcPts val="0"/>
              </a:spcBef>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Marriot International is a multinational company based in America that operates international hotels and tourist businesses such as hotels, lodging, and holiday destinations. Its headquarters are in Bethesda Maryland, it was founded by Alice Marriott and J. Willard Marriott in 1927 and its current CEO is Arne M. Sorenson. It owns very many hotels across the world and it licenses some of the hotels to use its brand for business purposes. The number of employees in 2020 was 179, 000 who serve in different countries (Business Strategy Hub, 2021). This organization has been in the market for a long time manage to become the best global hotel management company. Marriott International's vision is “To be the World’s Favorite Travel Company”. The company aims at attracting very many people to its hotel across the world. Its mission statement is the enhancement of the lives of the customers and enabling unsurpassed leisure experiences and vacations. The company's longtime goal is serving customers and enhancing their lives so that they consistently come back for their services which will improve the company.  Marriott international values are based on serving customers and leaving them with a better experience.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402099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3111" y="0"/>
            <a:ext cx="9404723" cy="1400530"/>
          </a:xfrm>
        </p:spPr>
        <p:txBody>
          <a:bodyPr/>
          <a:lstStyle/>
          <a:p>
            <a:pPr marL="0" marR="0" algn="ctr">
              <a:lnSpc>
                <a:spcPct val="200000"/>
              </a:lnSpc>
              <a:spcBef>
                <a:spcPts val="0"/>
              </a:spcBef>
              <a:spcAft>
                <a:spcPts val="800"/>
              </a:spcAft>
            </a:pPr>
            <a:r>
              <a:rPr lang="en-US" sz="4400" b="1" dirty="0">
                <a:latin typeface="Times New Roman" panose="02020603050405020304" pitchFamily="18" charset="0"/>
                <a:ea typeface="Calibri" panose="020F0502020204030204" pitchFamily="34" charset="0"/>
                <a:cs typeface="Times New Roman" panose="02020603050405020304" pitchFamily="18" charset="0"/>
              </a:rPr>
              <a:t>The values of Marriott International</a:t>
            </a:r>
            <a:r>
              <a:rPr lang="en-US" sz="4000" dirty="0">
                <a:latin typeface="Calibri" panose="020F0502020204030204" pitchFamily="34" charset="0"/>
                <a:ea typeface="Calibri" panose="020F0502020204030204" pitchFamily="34" charset="0"/>
                <a:cs typeface="Times New Roman" panose="02020603050405020304" pitchFamily="18" charset="0"/>
              </a:rPr>
              <a:t/>
            </a:r>
            <a:br>
              <a:rPr lang="en-US" sz="40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p:cNvSpPr>
            <a:spLocks noGrp="1"/>
          </p:cNvSpPr>
          <p:nvPr>
            <p:ph idx="1"/>
          </p:nvPr>
        </p:nvSpPr>
        <p:spPr>
          <a:xfrm>
            <a:off x="1002201" y="1710018"/>
            <a:ext cx="9175633" cy="4538382"/>
          </a:xfrm>
        </p:spPr>
        <p:txBody>
          <a:bodyPr/>
          <a:lstStyle/>
          <a:p>
            <a:pPr marL="0" lvl="0">
              <a:lnSpc>
                <a:spcPct val="200000"/>
              </a:lnSpc>
              <a:spcBef>
                <a:spcPts val="0"/>
              </a:spcBef>
              <a:spcAft>
                <a:spcPts val="800"/>
              </a:spcAft>
              <a:buClr>
                <a:srgbClr val="1E5155">
                  <a:lumMod val="40000"/>
                  <a:lumOff val="60000"/>
                </a:srgbClr>
              </a:buClr>
            </a:pPr>
            <a:r>
              <a:rPr lang="en-US"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Marriot International organization's main core value is taking pride in their employees and their behavior because they are the company’s reflection. The company’s main values include the following as mentioned in our next slide.</a:t>
            </a:r>
            <a:endParaRPr lang="en-US" sz="1800" dirty="0">
              <a:solidFill>
                <a:prstClr val="white"/>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92540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6101" y="173318"/>
            <a:ext cx="6705600" cy="1058582"/>
          </a:xfrm>
        </p:spPr>
        <p:txBody>
          <a:bodyPr/>
          <a:lstStyle/>
          <a:p>
            <a:pPr algn="ctr"/>
            <a:r>
              <a:rPr lang="en-US" dirty="0" smtClean="0"/>
              <a:t>1.Putting </a:t>
            </a:r>
            <a:r>
              <a:rPr lang="en-US" dirty="0"/>
              <a:t>people first </a:t>
            </a:r>
            <a:br>
              <a:rPr lang="en-US" dirty="0"/>
            </a:br>
            <a:endParaRPr lang="en-US" dirty="0"/>
          </a:p>
        </p:txBody>
      </p:sp>
      <p:sp>
        <p:nvSpPr>
          <p:cNvPr id="3" name="Content Placeholder 2"/>
          <p:cNvSpPr>
            <a:spLocks noGrp="1"/>
          </p:cNvSpPr>
          <p:nvPr>
            <p:ph idx="1"/>
          </p:nvPr>
        </p:nvSpPr>
        <p:spPr>
          <a:xfrm>
            <a:off x="1103313" y="1447800"/>
            <a:ext cx="8650288" cy="5092700"/>
          </a:xfrm>
        </p:spPr>
        <p:txBody>
          <a:bodyPr/>
          <a:lstStyle/>
          <a:p>
            <a:pPr lvl="0">
              <a:buClr>
                <a:srgbClr val="1E5155">
                  <a:lumMod val="40000"/>
                  <a:lumOff val="60000"/>
                </a:srgbClr>
              </a:buClr>
            </a:pPr>
            <a:r>
              <a:rPr lang="en-US" dirty="0">
                <a:solidFill>
                  <a:prstClr val="white"/>
                </a:solidFill>
              </a:rPr>
              <a:t>Making people a priority is very essential to maintaining their customers and leaving them with a great experience. People-first culture has brought the organization worldwide because people feel they are treated efficiently when they visit the company hotels and other facilities managed by its administration. It also prioritizes its employees apart from the guests because they are essential in the delivery of services. The employees are paid well and there are programs of training to improve and teach them new skills in the hotel industry. In the hostel industry if people are served efficiently they always come back which motivates the company culture over the years it has been in the operation</a:t>
            </a:r>
          </a:p>
          <a:p>
            <a:endParaRPr lang="en-US" dirty="0"/>
          </a:p>
        </p:txBody>
      </p:sp>
    </p:spTree>
    <p:extLst>
      <p:ext uri="{BB962C8B-B14F-4D97-AF65-F5344CB8AC3E}">
        <p14:creationId xmlns:p14="http://schemas.microsoft.com/office/powerpoint/2010/main" val="2883636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9900" y="203200"/>
            <a:ext cx="6692900" cy="1079500"/>
          </a:xfrm>
        </p:spPr>
        <p:txBody>
          <a:bodyPr/>
          <a:lstStyle/>
          <a:p>
            <a:r>
              <a:rPr lang="en-US" dirty="0"/>
              <a:t>2.	Pursuing excellence </a:t>
            </a:r>
          </a:p>
        </p:txBody>
      </p:sp>
      <p:sp>
        <p:nvSpPr>
          <p:cNvPr id="3" name="Content Placeholder 2"/>
          <p:cNvSpPr>
            <a:spLocks noGrp="1"/>
          </p:cNvSpPr>
          <p:nvPr>
            <p:ph idx="1"/>
          </p:nvPr>
        </p:nvSpPr>
        <p:spPr>
          <a:xfrm>
            <a:off x="1103312" y="1473200"/>
            <a:ext cx="8946541" cy="4775199"/>
          </a:xfrm>
        </p:spPr>
        <p:txBody>
          <a:bodyPr/>
          <a:lstStyle/>
          <a:p>
            <a:r>
              <a:rPr lang="en-US" dirty="0"/>
              <a:t>Organization pride is to provide excellent services to their customers and business partners. It ensures this is done by hiring professional staff and training them to get more skills to serve customers efficiently. The expectation of employee’s exhibition high professional excellence in serving customers is high. This value helps the organization to achieve its vision of treating customers efficiently.  This value has helped it to obtain more than five million customers over the years in the world.</a:t>
            </a:r>
          </a:p>
        </p:txBody>
      </p:sp>
    </p:spTree>
    <p:extLst>
      <p:ext uri="{BB962C8B-B14F-4D97-AF65-F5344CB8AC3E}">
        <p14:creationId xmlns:p14="http://schemas.microsoft.com/office/powerpoint/2010/main" val="3818264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2800" y="139700"/>
            <a:ext cx="5943600" cy="1079500"/>
          </a:xfrm>
        </p:spPr>
        <p:txBody>
          <a:bodyPr/>
          <a:lstStyle/>
          <a:p>
            <a:r>
              <a:rPr lang="en-US" dirty="0"/>
              <a:t>3.	Embracing change </a:t>
            </a:r>
          </a:p>
        </p:txBody>
      </p:sp>
      <p:sp>
        <p:nvSpPr>
          <p:cNvPr id="3" name="Content Placeholder 2"/>
          <p:cNvSpPr>
            <a:spLocks noGrp="1"/>
          </p:cNvSpPr>
          <p:nvPr>
            <p:ph idx="1"/>
          </p:nvPr>
        </p:nvSpPr>
        <p:spPr>
          <a:xfrm>
            <a:off x="1027112" y="1219200"/>
            <a:ext cx="8946541" cy="4940300"/>
          </a:xfrm>
        </p:spPr>
        <p:txBody>
          <a:bodyPr/>
          <a:lstStyle/>
          <a:p>
            <a:pPr marL="457200" marR="0">
              <a:lnSpc>
                <a:spcPct val="200000"/>
              </a:lnSpc>
              <a:spcBef>
                <a:spcPts val="0"/>
              </a:spcBef>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Marriot International has been a role model to other companies in technological change over the years. The company has been changing with the changes in technology since it was started in 1927. It has incorporated technology in most of its services such as payment, bookings, and licensing of its brand users. It also ensures changes are done through training of its employees on the changes in the technology and the use of the new technology.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860969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8200" y="452718"/>
            <a:ext cx="6769100" cy="1400530"/>
          </a:xfrm>
        </p:spPr>
        <p:txBody>
          <a:bodyPr/>
          <a:lstStyle/>
          <a:p>
            <a:pPr algn="ctr"/>
            <a:r>
              <a:rPr lang="en-US" dirty="0"/>
              <a:t>4.	Acting with integrity</a:t>
            </a:r>
          </a:p>
        </p:txBody>
      </p:sp>
      <p:sp>
        <p:nvSpPr>
          <p:cNvPr id="3" name="Content Placeholder 2"/>
          <p:cNvSpPr>
            <a:spLocks noGrp="1"/>
          </p:cNvSpPr>
          <p:nvPr>
            <p:ph idx="1"/>
          </p:nvPr>
        </p:nvSpPr>
        <p:spPr>
          <a:xfrm>
            <a:off x="1116012" y="1435100"/>
            <a:ext cx="9488488" cy="4864100"/>
          </a:xfrm>
        </p:spPr>
        <p:txBody>
          <a:bodyPr>
            <a:normAutofit lnSpcReduction="10000"/>
          </a:bodyPr>
          <a:lstStyle/>
          <a:p>
            <a:pPr marL="457200" marR="0">
              <a:lnSpc>
                <a:spcPct val="200000"/>
              </a:lnSpc>
              <a:spcBef>
                <a:spcPts val="0"/>
              </a:spcBef>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Integrity is one of the values the company values because it helps to maintain their customers. Employees are expected to enhance integrity while working with the customers. The integrity of this organization can be identified during a data breach in 2020 which was caused by the cyberattack. The CEO of the company did not hide the fact that its customer data had been compromised because of the cyberattack. It kept the company at risk of losing customers and other costs of protecting individual data that had been compromised through that cyberattack but the value of integrity was put first.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02111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5.	Serving the world </a:t>
            </a:r>
          </a:p>
        </p:txBody>
      </p:sp>
      <p:sp>
        <p:nvSpPr>
          <p:cNvPr id="3" name="Content Placeholder 2"/>
          <p:cNvSpPr>
            <a:spLocks noGrp="1"/>
          </p:cNvSpPr>
          <p:nvPr>
            <p:ph idx="1"/>
          </p:nvPr>
        </p:nvSpPr>
        <p:spPr>
          <a:xfrm>
            <a:off x="1104293" y="1853249"/>
            <a:ext cx="8725507" cy="4090352"/>
          </a:xfrm>
        </p:spPr>
        <p:txBody>
          <a:bodyPr/>
          <a:lstStyle/>
          <a:p>
            <a:pPr marL="457200" marR="0">
              <a:lnSpc>
                <a:spcPct val="200000"/>
              </a:lnSpc>
              <a:spcBef>
                <a:spcPts val="0"/>
              </a:spcBef>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The organization expects its employees to participate in building community programs and serving society. It has programs over the world which help society by giving back some services and funding some critical programs within the society to helps its people like education and environmental conversation (Business Strategy Hub, 2021).</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194915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SUMMARY</a:t>
            </a:r>
            <a:endParaRPr lang="en-US" b="1" dirty="0"/>
          </a:p>
        </p:txBody>
      </p:sp>
      <p:sp>
        <p:nvSpPr>
          <p:cNvPr id="3" name="Content Placeholder 2"/>
          <p:cNvSpPr>
            <a:spLocks noGrp="1"/>
          </p:cNvSpPr>
          <p:nvPr>
            <p:ph idx="1"/>
          </p:nvPr>
        </p:nvSpPr>
        <p:spPr>
          <a:xfrm>
            <a:off x="1103312" y="1600200"/>
            <a:ext cx="8946541" cy="4648199"/>
          </a:xfrm>
        </p:spPr>
        <p:txBody>
          <a:bodyPr>
            <a:normAutofit fontScale="62500" lnSpcReduction="20000"/>
          </a:bodyPr>
          <a:lstStyle/>
          <a:p>
            <a:pPr marL="0" marR="0" indent="457200">
              <a:lnSpc>
                <a:spcPct val="200000"/>
              </a:lnSpc>
              <a:spcBef>
                <a:spcPts val="0"/>
              </a:spcBef>
              <a:spcAft>
                <a:spcPts val="800"/>
              </a:spcAft>
            </a:pPr>
            <a:r>
              <a:rPr lang="en-US" sz="2800" dirty="0">
                <a:latin typeface="Times New Roman" panose="02020603050405020304" pitchFamily="18" charset="0"/>
                <a:ea typeface="Calibri" panose="020F0502020204030204" pitchFamily="34" charset="0"/>
              </a:rPr>
              <a:t>Marriot International </a:t>
            </a:r>
            <a:r>
              <a:rPr lang="en-US" sz="2800" dirty="0" smtClean="0">
                <a:latin typeface="Times New Roman" panose="02020603050405020304" pitchFamily="18" charset="0"/>
                <a:ea typeface="Calibri" panose="020F0502020204030204" pitchFamily="34" charset="0"/>
              </a:rPr>
              <a:t>remains to be one of the </a:t>
            </a:r>
            <a:r>
              <a:rPr lang="en-US" sz="2800" dirty="0">
                <a:latin typeface="Times New Roman" panose="02020603050405020304" pitchFamily="18" charset="0"/>
                <a:ea typeface="Calibri" panose="020F0502020204030204" pitchFamily="34" charset="0"/>
              </a:rPr>
              <a:t>multinational </a:t>
            </a:r>
            <a:r>
              <a:rPr lang="en-US" sz="2800" dirty="0" smtClean="0">
                <a:latin typeface="Times New Roman" panose="02020603050405020304" pitchFamily="18" charset="0"/>
                <a:ea typeface="Calibri" panose="020F0502020204030204" pitchFamily="34" charset="0"/>
              </a:rPr>
              <a:t>co-operation </a:t>
            </a:r>
            <a:r>
              <a:rPr lang="en-US" sz="2800" dirty="0">
                <a:latin typeface="Times New Roman" panose="02020603050405020304" pitchFamily="18" charset="0"/>
                <a:ea typeface="Calibri" panose="020F0502020204030204" pitchFamily="34" charset="0"/>
              </a:rPr>
              <a:t>based in America that operates international hotels and tourist businesses such as hotels, lodging, and holiday destinations</a:t>
            </a:r>
            <a:r>
              <a:rPr lang="en-US" sz="2800" dirty="0" smtClean="0">
                <a:latin typeface="Times New Roman" panose="02020603050405020304" pitchFamily="18" charset="0"/>
                <a:ea typeface="Calibri" panose="020F0502020204030204" pitchFamily="34" charset="0"/>
              </a:rPr>
              <a:t>. The organization has </a:t>
            </a:r>
            <a:r>
              <a:rPr lang="en-US" sz="2800" dirty="0">
                <a:latin typeface="Times New Roman" panose="02020603050405020304" pitchFamily="18" charset="0"/>
                <a:ea typeface="Calibri" panose="020F0502020204030204" pitchFamily="34" charset="0"/>
              </a:rPr>
              <a:t>Its headquarters </a:t>
            </a:r>
            <a:r>
              <a:rPr lang="en-US" sz="2800" dirty="0" smtClean="0">
                <a:latin typeface="Times New Roman" panose="02020603050405020304" pitchFamily="18" charset="0"/>
                <a:ea typeface="Calibri" panose="020F0502020204030204" pitchFamily="34" charset="0"/>
              </a:rPr>
              <a:t>in </a:t>
            </a:r>
            <a:r>
              <a:rPr lang="en-US" sz="2800" dirty="0">
                <a:latin typeface="Times New Roman" panose="02020603050405020304" pitchFamily="18" charset="0"/>
                <a:ea typeface="Calibri" panose="020F0502020204030204" pitchFamily="34" charset="0"/>
              </a:rPr>
              <a:t>Bethesda Maryland, it was founded by Alice Marriott and J. Willard Marriott in 1927 and its current CEO is Arne M. Sorenson. It owns very many hotels across the world and it licenses some of the hotels to use its brand for business purposes. </a:t>
            </a:r>
            <a:r>
              <a:rPr lang="en-US" sz="2800" dirty="0" smtClean="0">
                <a:latin typeface="Times New Roman" panose="02020603050405020304" pitchFamily="18" charset="0"/>
                <a:ea typeface="Calibri" panose="020F0502020204030204" pitchFamily="34" charset="0"/>
              </a:rPr>
              <a:t>It aims </a:t>
            </a:r>
            <a:r>
              <a:rPr lang="en-US" sz="2800" dirty="0">
                <a:latin typeface="Times New Roman" panose="02020603050405020304" pitchFamily="18" charset="0"/>
                <a:ea typeface="Calibri" panose="020F0502020204030204" pitchFamily="34" charset="0"/>
              </a:rPr>
              <a:t>at attracting very many people to its hotel across the world. Its mission statement is the enhancement of the lives of the customers and enabling unsurpassed leisure experiences and vacations</a:t>
            </a:r>
            <a:r>
              <a:rPr lang="en-US" sz="2800" dirty="0" smtClean="0">
                <a:latin typeface="Times New Roman" panose="02020603050405020304" pitchFamily="18" charset="0"/>
                <a:ea typeface="Calibri" panose="020F0502020204030204" pitchFamily="34" charset="0"/>
              </a:rPr>
              <a:t>. </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It’s values </a:t>
            </a:r>
            <a:r>
              <a:rPr lang="en-US" sz="2800" dirty="0">
                <a:latin typeface="Times New Roman" panose="02020603050405020304" pitchFamily="18" charset="0"/>
                <a:ea typeface="Calibri" panose="020F0502020204030204" pitchFamily="34" charset="0"/>
                <a:cs typeface="Times New Roman" panose="02020603050405020304" pitchFamily="18" charset="0"/>
              </a:rPr>
              <a:t>are based on serving customers and leaving them with a better experience.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800" dirty="0"/>
          </a:p>
        </p:txBody>
      </p:sp>
    </p:spTree>
    <p:extLst>
      <p:ext uri="{BB962C8B-B14F-4D97-AF65-F5344CB8AC3E}">
        <p14:creationId xmlns:p14="http://schemas.microsoft.com/office/powerpoint/2010/main" val="22262247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62</TotalTime>
  <Words>884</Words>
  <Application>Microsoft Office PowerPoint</Application>
  <PresentationFormat>Widescreen</PresentationFormat>
  <Paragraphs>25</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Century Gothic</vt:lpstr>
      <vt:lpstr>Times New Roman</vt:lpstr>
      <vt:lpstr>Wingdings 3</vt:lpstr>
      <vt:lpstr>Ion</vt:lpstr>
      <vt:lpstr>PowerPoint Presentation</vt:lpstr>
      <vt:lpstr>Marriott International </vt:lpstr>
      <vt:lpstr>The values of Marriott International </vt:lpstr>
      <vt:lpstr>1.Putting people first  </vt:lpstr>
      <vt:lpstr>2. Pursuing excellence </vt:lpstr>
      <vt:lpstr>3. Embracing change </vt:lpstr>
      <vt:lpstr>4. Acting with integrity</vt:lpstr>
      <vt:lpstr>5. Serving the world </vt:lpstr>
      <vt:lpstr>SUMMARY</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Assault in Domestic violence</dc:title>
  <dc:creator>user</dc:creator>
  <cp:lastModifiedBy>Baraza</cp:lastModifiedBy>
  <cp:revision>8</cp:revision>
  <dcterms:created xsi:type="dcterms:W3CDTF">2021-07-28T19:47:18Z</dcterms:created>
  <dcterms:modified xsi:type="dcterms:W3CDTF">2021-08-01T22:12:04Z</dcterms:modified>
</cp:coreProperties>
</file>